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
  </p:notesMasterIdLst>
  <p:sldIdLst>
    <p:sldId id="256" r:id="rId2"/>
    <p:sldId id="260" r:id="rId3"/>
    <p:sldId id="261" r:id="rId4"/>
    <p:sldId id="257" r:id="rId5"/>
    <p:sldId id="262" r:id="rId6"/>
    <p:sldId id="258" r:id="rId7"/>
    <p:sldId id="263" r:id="rId8"/>
    <p:sldId id="259" r:id="rId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defTabSz="457200"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defTabSz="457200"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defTabSz="457200"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defTabSz="457200"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11"/>
    <p:restoredTop sz="94665"/>
  </p:normalViewPr>
  <p:slideViewPr>
    <p:cSldViewPr snapToGrid="0" snapToObjects="1">
      <p:cViewPr varScale="1">
        <p:scale>
          <a:sx n="101" d="100"/>
          <a:sy n="101" d="100"/>
        </p:scale>
        <p:origin x="-9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65E2F5C6-5ECD-471B-869E-6E4B7D51397E}" type="datetimeFigureOut">
              <a:rPr lang="en-US"/>
              <a:pPr>
                <a:defRPr/>
              </a:pPr>
              <a:t>9/11/19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51DF38D4-F35D-4232-BE0D-4919A123E8E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fontAlgn="base">
      <a:spcBef>
        <a:spcPct val="30000"/>
      </a:spcBef>
      <a:spcAft>
        <a:spcPct val="0"/>
      </a:spcAft>
      <a:defRPr sz="1200" kern="1200">
        <a:solidFill>
          <a:schemeClr val="tx1"/>
        </a:solidFill>
        <a:latin typeface="+mn-lt"/>
        <a:ea typeface="ＭＳ Ｐゴシック" pitchFamily="-72"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72"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72"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400">
                <a:latin typeface="Palatino" pitchFamily="-72" charset="0"/>
                <a:ea typeface="Palatino" pitchFamily="-72" charset="0"/>
                <a:cs typeface="Palatino" pitchFamily="-72" charset="0"/>
              </a:rPr>
              <a:t>Ichneumon Wasp</a:t>
            </a:r>
          </a:p>
          <a:p>
            <a:pPr>
              <a:spcBef>
                <a:spcPct val="0"/>
              </a:spcBef>
            </a:pPr>
            <a:r>
              <a:rPr lang="en-US" sz="1400">
                <a:latin typeface="Palatino" pitchFamily="-72" charset="0"/>
                <a:ea typeface="Palatino" pitchFamily="-72" charset="0"/>
                <a:cs typeface="Palatino" pitchFamily="-72" charset="0"/>
              </a:rPr>
              <a:t> </a:t>
            </a:r>
          </a:p>
          <a:p>
            <a:pPr>
              <a:spcBef>
                <a:spcPct val="0"/>
              </a:spcBef>
            </a:pPr>
            <a:r>
              <a:rPr lang="en-US" sz="1400">
                <a:latin typeface="Palatino" pitchFamily="-72" charset="0"/>
                <a:ea typeface="Palatino" pitchFamily="-72" charset="0"/>
                <a:cs typeface="Palatino" pitchFamily="-72" charset="0"/>
              </a:rPr>
              <a:t>	In 2012 our large, beautiful bitternut tree by the house was dead.  We had pieces of the logs moved to an area east of the Ohio Buckeye tree. In time the logs rotted and another insect laid eggs inside the logs.  An Ichneumon Wasp found the larvae that developed from the eggs.  The wasp pierce the developing larvae.  Loretta video taped the wasp as it pierced the larvae.  To do so it had to have a special part of its body pump liquid into the larvae.  Loretta found it just as it was engaged in this process.</a:t>
            </a:r>
          </a:p>
          <a:p>
            <a:pPr>
              <a:spcBef>
                <a:spcPct val="0"/>
              </a:spcBef>
            </a:pPr>
            <a:endParaRPr lang="en-US"/>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91CAB-67D9-4957-97E3-2F9EF154589D}" type="slidenum">
              <a:rPr lang="en-US">
                <a:ea typeface="ＭＳ Ｐゴシック" pitchFamily="-72" charset="-128"/>
                <a:cs typeface="ＭＳ Ｐゴシック" pitchFamily="-72" charset="-128"/>
              </a:rPr>
              <a:pPr fontAlgn="base">
                <a:spcBef>
                  <a:spcPct val="0"/>
                </a:spcBef>
                <a:spcAft>
                  <a:spcPct val="0"/>
                </a:spcAft>
              </a:pPr>
              <a:t>1</a:t>
            </a:fld>
            <a:endParaRPr lang="en-US">
              <a:ea typeface="ＭＳ Ｐゴシック" pitchFamily="-72" charset="-128"/>
              <a:cs typeface="ＭＳ Ｐゴシック" pitchFamily="-7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779B88-3665-4E9F-93AA-C1CCE3033B8B}" type="datetimeFigureOut">
              <a:rPr lang="en-US"/>
              <a:pPr>
                <a:defRPr/>
              </a:pPr>
              <a:t>9/11/19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6EDD7F-21BC-4863-A7FA-7BF2569001E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D34E0F-5BFD-4E94-8B14-8F531F9DF854}" type="datetimeFigureOut">
              <a:rPr lang="en-US"/>
              <a:pPr>
                <a:defRPr/>
              </a:pPr>
              <a:t>9/11/19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C532C9-F210-4A0D-BE6F-7539B15474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5185D4-B8AA-428E-882B-B2FEE9002F33}" type="datetimeFigureOut">
              <a:rPr lang="en-US"/>
              <a:pPr>
                <a:defRPr/>
              </a:pPr>
              <a:t>9/11/19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2D8B1B-34DA-475B-90C4-1A005AAFF2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30FC27-14ED-4F90-8E41-953B074AB96A}" type="datetimeFigureOut">
              <a:rPr lang="en-US"/>
              <a:pPr>
                <a:defRPr/>
              </a:pPr>
              <a:t>9/11/19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C4A157-C0EC-42D2-B9F5-A8A5DD5E9F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314873-4BC2-4D97-93EB-CED87238262F}" type="datetimeFigureOut">
              <a:rPr lang="en-US"/>
              <a:pPr>
                <a:defRPr/>
              </a:pPr>
              <a:t>9/11/19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07DBED-8891-49FD-A8F9-FA108C7588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3A36060-314E-43F9-B4F6-3E81F8676169}" type="datetimeFigureOut">
              <a:rPr lang="en-US"/>
              <a:pPr>
                <a:defRPr/>
              </a:pPr>
              <a:t>9/11/19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57BD11-FF38-4F26-94E6-B2C451D8D6E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F41E5E5-F285-4763-8630-A8E5903E1F70}" type="datetimeFigureOut">
              <a:rPr lang="en-US"/>
              <a:pPr>
                <a:defRPr/>
              </a:pPr>
              <a:t>9/11/19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DF834A-E599-4BC9-A910-8B85902C1B4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5AE8819-8CE9-4F34-B6DE-A09C1F81EB12}" type="datetimeFigureOut">
              <a:rPr lang="en-US"/>
              <a:pPr>
                <a:defRPr/>
              </a:pPr>
              <a:t>9/11/19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457C98-8732-48C7-856B-2FAB3BC994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B7832C-C56A-4E9B-BBD9-47CAF5AB7B75}" type="datetimeFigureOut">
              <a:rPr lang="en-US"/>
              <a:pPr>
                <a:defRPr/>
              </a:pPr>
              <a:t>9/11/19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10A226-0391-48F1-AF25-EB4F90302F8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19976B-8EE8-4C54-9B2B-7458CE1DF828}" type="datetimeFigureOut">
              <a:rPr lang="en-US"/>
              <a:pPr>
                <a:defRPr/>
              </a:pPr>
              <a:t>9/11/19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178AD7-C03B-468D-8370-C3FE323D5CD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258CF6-390F-48C9-BAC7-4B1F70C93A72}" type="datetimeFigureOut">
              <a:rPr lang="en-US"/>
              <a:pPr>
                <a:defRPr/>
              </a:pPr>
              <a:t>9/11/19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EA616F-A5D5-40D6-BE56-61C2CDB509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9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A8CAD13-5F5D-4ECC-82B2-562F469278BB}" type="datetimeFigureOut">
              <a:rPr lang="en-US"/>
              <a:pPr>
                <a:defRPr/>
              </a:pPr>
              <a:t>9/11/19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A45A4E94-D56E-4B9A-9615-D447AA43B1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defTabSz="457200"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defTabSz="457200"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defTabSz="457200"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defTabSz="457200"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1804988" y="439738"/>
            <a:ext cx="5480050" cy="779462"/>
          </a:xfrm>
        </p:spPr>
        <p:txBody>
          <a:bodyPr/>
          <a:lstStyle/>
          <a:p>
            <a:r>
              <a:rPr lang="en-US">
                <a:latin typeface="Palatino" pitchFamily="-72" charset="0"/>
                <a:ea typeface="Palatino" pitchFamily="-72" charset="0"/>
                <a:cs typeface="Palatino" pitchFamily="-72" charset="0"/>
              </a:rPr>
              <a:t>Ichneumon Wasp</a:t>
            </a:r>
            <a:br>
              <a:rPr lang="en-US">
                <a:latin typeface="Palatino" pitchFamily="-72" charset="0"/>
                <a:ea typeface="Palatino" pitchFamily="-72" charset="0"/>
                <a:cs typeface="Palatino" pitchFamily="-72" charset="0"/>
              </a:rPr>
            </a:br>
            <a:endParaRPr lang="en-US">
              <a:latin typeface="Palatino" pitchFamily="-72" charset="0"/>
              <a:ea typeface="Palatino" pitchFamily="-72" charset="0"/>
              <a:cs typeface="Palatino" pitchFamily="-72" charset="0"/>
            </a:endParaRPr>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endParaRPr lang="en-US" dirty="0">
              <a:ea typeface="+mn-ea"/>
              <a:cs typeface="+mn-cs"/>
            </a:endParaRPr>
          </a:p>
        </p:txBody>
      </p:sp>
      <p:pic>
        <p:nvPicPr>
          <p:cNvPr id="14339" name="Picture 4" descr="2014June17FemaleIchnemon0761.jpg"/>
          <p:cNvPicPr>
            <a:picLocks noChangeAspect="1"/>
          </p:cNvPicPr>
          <p:nvPr/>
        </p:nvPicPr>
        <p:blipFill>
          <a:blip r:embed="rId3"/>
          <a:srcRect/>
          <a:stretch>
            <a:fillRect/>
          </a:stretch>
        </p:blipFill>
        <p:spPr bwMode="auto">
          <a:xfrm>
            <a:off x="996950" y="1427163"/>
            <a:ext cx="8147050" cy="54308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itle 1"/>
          <p:cNvSpPr>
            <a:spLocks noGrp="1"/>
          </p:cNvSpPr>
          <p:nvPr>
            <p:ph type="title"/>
          </p:nvPr>
        </p:nvSpPr>
        <p:spPr>
          <a:xfrm>
            <a:off x="706438" y="130175"/>
            <a:ext cx="8229600" cy="2560638"/>
          </a:xfrm>
        </p:spPr>
        <p:txBody>
          <a:bodyPr/>
          <a:lstStyle/>
          <a:p>
            <a:r>
              <a:rPr lang="en-US">
                <a:latin typeface="Palatino" pitchFamily="-72" charset="0"/>
                <a:ea typeface="Palatino" pitchFamily="-72" charset="0"/>
                <a:cs typeface="Palatino" pitchFamily="-72" charset="0"/>
              </a:rPr>
              <a:t>Ohio Buckeye Logs</a:t>
            </a:r>
            <a:br>
              <a:rPr lang="en-US">
                <a:latin typeface="Palatino" pitchFamily="-72" charset="0"/>
                <a:ea typeface="Palatino" pitchFamily="-72" charset="0"/>
                <a:cs typeface="Palatino" pitchFamily="-72" charset="0"/>
              </a:rPr>
            </a:br>
            <a:endParaRPr lang="en-US" sz="1200">
              <a:latin typeface="Palatino" pitchFamily="-72" charset="0"/>
              <a:ea typeface="Palatino" pitchFamily="-72" charset="0"/>
              <a:cs typeface="Palatino" pitchFamily="-72" charset="0"/>
            </a:endParaRPr>
          </a:p>
        </p:txBody>
      </p:sp>
      <p:pic>
        <p:nvPicPr>
          <p:cNvPr id="16386" name="Content Placeholder 3"/>
          <p:cNvPicPr>
            <a:picLocks noGrp="1" noChangeAspect="1"/>
          </p:cNvPicPr>
          <p:nvPr>
            <p:ph idx="1"/>
          </p:nvPr>
        </p:nvPicPr>
        <p:blipFill>
          <a:blip r:embed="rId2"/>
          <a:srcRect/>
          <a:stretch>
            <a:fillRect/>
          </a:stretch>
        </p:blipFill>
        <p:spPr>
          <a:xfrm>
            <a:off x="1763713" y="1739900"/>
            <a:ext cx="6673850" cy="4525963"/>
          </a:xfr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Content Placeholder 2"/>
          <p:cNvSpPr>
            <a:spLocks noGrp="1"/>
          </p:cNvSpPr>
          <p:nvPr>
            <p:ph idx="1"/>
          </p:nvPr>
        </p:nvSpPr>
        <p:spPr/>
        <p:txBody>
          <a:bodyPr/>
          <a:lstStyle/>
          <a:p>
            <a:r>
              <a:rPr lang="en-US">
                <a:latin typeface="Palatino" pitchFamily="-72" charset="0"/>
                <a:ea typeface="Palatino" pitchFamily="-72" charset="0"/>
                <a:cs typeface="Palatino" pitchFamily="-72" charset="0"/>
              </a:rPr>
              <a:t>In 2012, our large, beautiful bitternut tree by the house was dead.  We had pieces of the logs moved to an area east of the</a:t>
            </a:r>
            <a:br>
              <a:rPr lang="en-US">
                <a:latin typeface="Palatino" pitchFamily="-72" charset="0"/>
                <a:ea typeface="Palatino" pitchFamily="-72" charset="0"/>
                <a:cs typeface="Palatino" pitchFamily="-72" charset="0"/>
              </a:rPr>
            </a:br>
            <a:r>
              <a:rPr lang="en-US">
                <a:latin typeface="Palatino" pitchFamily="-72" charset="0"/>
                <a:ea typeface="Palatino" pitchFamily="-72" charset="0"/>
                <a:cs typeface="Palatino" pitchFamily="-72" charset="0"/>
              </a:rPr>
              <a:t>Ohio Buckeye tree. In time, the logs rotted and another insect laid eggs </a:t>
            </a:r>
            <a:r>
              <a:rPr lang="en-US"/>
              <a:t>inside the logs.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Palatino" pitchFamily="-72" charset="0"/>
                <a:ea typeface="Palatino" pitchFamily="-72" charset="0"/>
                <a:cs typeface="Palatino" pitchFamily="-72" charset="0"/>
              </a:rPr>
              <a:t>Ichneumon Wasp</a:t>
            </a:r>
          </a:p>
        </p:txBody>
      </p:sp>
      <p:pic>
        <p:nvPicPr>
          <p:cNvPr id="18434" name="Content Placeholder 4" descr="IMG_0761.JPG"/>
          <p:cNvPicPr>
            <a:picLocks noGrp="1" noChangeAspect="1"/>
          </p:cNvPicPr>
          <p:nvPr>
            <p:ph idx="1"/>
          </p:nvPr>
        </p:nvPicPr>
        <p:blipFill>
          <a:blip r:embed="rId2"/>
          <a:srcRect t="8752" b="8752"/>
          <a:stretch>
            <a:fillRect/>
          </a:stretch>
        </p:blipFill>
        <p:spPr>
          <a:xfrm>
            <a:off x="576263" y="1417638"/>
            <a:ext cx="8229600" cy="4525962"/>
          </a:xfr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298450"/>
            <a:ext cx="8229600" cy="1143000"/>
          </a:xfrm>
        </p:spPr>
        <p:txBody>
          <a:bodyPr/>
          <a:lstStyle/>
          <a:p>
            <a:r>
              <a:rPr lang="en-US">
                <a:latin typeface="Palatino" pitchFamily="-72" charset="0"/>
                <a:ea typeface="Palatino" pitchFamily="-72" charset="0"/>
                <a:cs typeface="Palatino" pitchFamily="-72" charset="0"/>
              </a:rPr>
              <a:t>Wasp that Pierced Larvae</a:t>
            </a:r>
          </a:p>
        </p:txBody>
      </p:sp>
      <p:sp>
        <p:nvSpPr>
          <p:cNvPr id="19458" name="Content Placeholder 2"/>
          <p:cNvSpPr>
            <a:spLocks noGrp="1"/>
          </p:cNvSpPr>
          <p:nvPr>
            <p:ph idx="1"/>
          </p:nvPr>
        </p:nvSpPr>
        <p:spPr/>
        <p:txBody>
          <a:bodyPr/>
          <a:lstStyle/>
          <a:p>
            <a:r>
              <a:rPr lang="en-US">
                <a:latin typeface="Palatino" pitchFamily="-72" charset="0"/>
                <a:ea typeface="Palatino" pitchFamily="-72" charset="0"/>
                <a:cs typeface="Palatino" pitchFamily="-72" charset="0"/>
              </a:rPr>
              <a:t>An Ichneumon Wasp found the larvae that developed from the eggs.  The wasp pierced the developing larvae.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Palatino" pitchFamily="-72" charset="0"/>
                <a:ea typeface="Palatino" pitchFamily="-72" charset="0"/>
                <a:cs typeface="Palatino" pitchFamily="-72" charset="0"/>
              </a:rPr>
              <a:t>Ichneumon Wasp</a:t>
            </a:r>
          </a:p>
        </p:txBody>
      </p:sp>
      <p:pic>
        <p:nvPicPr>
          <p:cNvPr id="20482" name="Content Placeholder 3" descr="IMG_0775.JPG"/>
          <p:cNvPicPr>
            <a:picLocks noGrp="1" noChangeAspect="1"/>
          </p:cNvPicPr>
          <p:nvPr>
            <p:ph idx="1"/>
          </p:nvPr>
        </p:nvPicPr>
        <p:blipFill>
          <a:blip r:embed="rId2"/>
          <a:srcRect t="8752" b="8752"/>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Palatino" pitchFamily="-72" charset="0"/>
                <a:ea typeface="Palatino" pitchFamily="-72" charset="0"/>
                <a:cs typeface="Palatino" pitchFamily="-72" charset="0"/>
              </a:rPr>
              <a:t>Wasp Pumping Liquid into Larvae</a:t>
            </a:r>
          </a:p>
        </p:txBody>
      </p:sp>
      <p:sp>
        <p:nvSpPr>
          <p:cNvPr id="21506" name="Content Placeholder 2"/>
          <p:cNvSpPr>
            <a:spLocks noGrp="1"/>
          </p:cNvSpPr>
          <p:nvPr>
            <p:ph idx="1"/>
          </p:nvPr>
        </p:nvSpPr>
        <p:spPr/>
        <p:txBody>
          <a:bodyPr/>
          <a:lstStyle/>
          <a:p>
            <a:r>
              <a:rPr lang="en-US">
                <a:latin typeface="Palatino" pitchFamily="-72" charset="0"/>
                <a:ea typeface="Palatino" pitchFamily="-72" charset="0"/>
                <a:cs typeface="Palatino" pitchFamily="-72" charset="0"/>
              </a:rPr>
              <a:t>Loretta videotaped the wasp as it pierced the larvae.  To do so it had to have a special part of its body pump liquid into the larvae.  Loretta found it just as it was engaged in this process.</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Palatino" pitchFamily="-72" charset="0"/>
                <a:ea typeface="Palatino" pitchFamily="-72" charset="0"/>
                <a:cs typeface="Palatino" pitchFamily="-72" charset="0"/>
              </a:rPr>
              <a:t>Ichneumon Wasp</a:t>
            </a:r>
          </a:p>
        </p:txBody>
      </p:sp>
      <p:pic>
        <p:nvPicPr>
          <p:cNvPr id="22530" name="Content Placeholder 3" descr="2014June17IchneumonWasp.jpg"/>
          <p:cNvPicPr>
            <a:picLocks noGrp="1" noChangeAspect="1"/>
          </p:cNvPicPr>
          <p:nvPr>
            <p:ph idx="1"/>
          </p:nvPr>
        </p:nvPicPr>
        <p:blipFill>
          <a:blip r:embed="rId2"/>
          <a:srcRect t="8752" b="8752"/>
          <a:stretch>
            <a:fillRect/>
          </a:stretch>
        </p:blip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215</Words>
  <Application>Microsoft Macintosh PowerPoint</Application>
  <PresentationFormat>On-screen Show (4:3)</PresentationFormat>
  <Paragraphs>14</Paragraphs>
  <Slides>8</Slides>
  <Notes>1</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8</vt:i4>
      </vt:variant>
    </vt:vector>
  </HeadingPairs>
  <TitlesOfParts>
    <vt:vector size="13" baseType="lpstr">
      <vt:lpstr>Calibri</vt:lpstr>
      <vt:lpstr>ＭＳ Ｐゴシック</vt:lpstr>
      <vt:lpstr>Arial</vt:lpstr>
      <vt:lpstr>Palatino</vt:lpstr>
      <vt:lpstr>Office Theme</vt:lpstr>
      <vt:lpstr>Ichneumon Wasp </vt:lpstr>
      <vt:lpstr>Ohio Buckeye Logs </vt:lpstr>
      <vt:lpstr>PowerPoint Presentation</vt:lpstr>
      <vt:lpstr>Ichneumon Wasp</vt:lpstr>
      <vt:lpstr>Wasp that Pierced Larvae</vt:lpstr>
      <vt:lpstr>Ichneumon Wasp</vt:lpstr>
      <vt:lpstr>Wasp Pumping Liquid into Larvae</vt:lpstr>
      <vt:lpstr>Ichneumon Wasp</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Ichnemon</dc:title>
  <dc:creator>Loretta &amp; Hildegard Kuse</dc:creator>
  <cp:lastModifiedBy>Cathy Retzer</cp:lastModifiedBy>
  <cp:revision>12</cp:revision>
  <dcterms:created xsi:type="dcterms:W3CDTF">2019-09-06T04:20:19Z</dcterms:created>
  <dcterms:modified xsi:type="dcterms:W3CDTF">2019-09-11T21:02:06Z</dcterms:modified>
</cp:coreProperties>
</file>